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  <p:sldMasterId id="2147483792" r:id="rId2"/>
  </p:sldMasterIdLst>
  <p:notesMasterIdLst>
    <p:notesMasterId r:id="rId26"/>
  </p:notesMasterIdLst>
  <p:sldIdLst>
    <p:sldId id="287" r:id="rId3"/>
    <p:sldId id="288" r:id="rId4"/>
    <p:sldId id="289" r:id="rId5"/>
    <p:sldId id="290" r:id="rId6"/>
    <p:sldId id="296" r:id="rId7"/>
    <p:sldId id="322" r:id="rId8"/>
    <p:sldId id="297" r:id="rId9"/>
    <p:sldId id="320" r:id="rId10"/>
    <p:sldId id="331" r:id="rId11"/>
    <p:sldId id="327" r:id="rId12"/>
    <p:sldId id="328" r:id="rId13"/>
    <p:sldId id="312" r:id="rId14"/>
    <p:sldId id="291" r:id="rId15"/>
    <p:sldId id="330" r:id="rId16"/>
    <p:sldId id="323" r:id="rId17"/>
    <p:sldId id="304" r:id="rId18"/>
    <p:sldId id="305" r:id="rId19"/>
    <p:sldId id="317" r:id="rId20"/>
    <p:sldId id="298" r:id="rId21"/>
    <p:sldId id="300" r:id="rId22"/>
    <p:sldId id="301" r:id="rId23"/>
    <p:sldId id="302" r:id="rId24"/>
    <p:sldId id="303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55" autoAdjust="0"/>
    <p:restoredTop sz="94622" autoAdjust="0"/>
  </p:normalViewPr>
  <p:slideViewPr>
    <p:cSldViewPr>
      <p:cViewPr varScale="1">
        <p:scale>
          <a:sx n="100" d="100"/>
          <a:sy n="100" d="100"/>
        </p:scale>
        <p:origin x="114" y="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42"/>
    </mc:Choice>
    <mc:Fallback>
      <c:style val="4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sr-Latn-RS" sz="2400" dirty="0"/>
              <a:t>ZASTUPLJENOST</a:t>
            </a:r>
            <a:endParaRPr lang="en-US" sz="2400" dirty="0"/>
          </a:p>
        </c:rich>
      </c:tx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explosion val="1"/>
            <c:spPr>
              <a:solidFill>
                <a:srgbClr val="FF0000"/>
              </a:solidFill>
            </c:spPr>
            <c:extLst>
              <c:ext xmlns:c16="http://schemas.microsoft.com/office/drawing/2014/chart" uri="{C3380CC4-5D6E-409C-BE32-E72D297353CC}">
                <c16:uniqueId val="{00000001-34FD-467C-A111-6D1A74B83667}"/>
              </c:ext>
            </c:extLst>
          </c:dPt>
          <c:dPt>
            <c:idx val="1"/>
            <c:bubble3D val="0"/>
            <c:spPr>
              <a:solidFill>
                <a:srgbClr val="FFFF00"/>
              </a:solidFill>
            </c:spPr>
            <c:extLst>
              <c:ext xmlns:c16="http://schemas.microsoft.com/office/drawing/2014/chart" uri="{C3380CC4-5D6E-409C-BE32-E72D297353CC}">
                <c16:uniqueId val="{00000003-34FD-467C-A111-6D1A74B83667}"/>
              </c:ext>
            </c:extLst>
          </c:dPt>
          <c:dPt>
            <c:idx val="2"/>
            <c:bubble3D val="0"/>
            <c:spPr>
              <a:solidFill>
                <a:srgbClr val="00B0F0"/>
              </a:solidFill>
            </c:spPr>
            <c:extLst>
              <c:ext xmlns:c16="http://schemas.microsoft.com/office/drawing/2014/chart" uri="{C3380CC4-5D6E-409C-BE32-E72D297353CC}">
                <c16:uniqueId val="{00000005-34FD-467C-A111-6D1A74B83667}"/>
              </c:ext>
            </c:extLst>
          </c:dPt>
          <c:dPt>
            <c:idx val="3"/>
            <c:bubble3D val="0"/>
            <c:spPr>
              <a:solidFill>
                <a:srgbClr val="60B5CC">
                  <a:lumMod val="40000"/>
                  <a:lumOff val="60000"/>
                </a:srgbClr>
              </a:solidFill>
            </c:spPr>
            <c:extLst>
              <c:ext xmlns:c16="http://schemas.microsoft.com/office/drawing/2014/chart" uri="{C3380CC4-5D6E-409C-BE32-E72D297353CC}">
                <c16:uniqueId val="{00000007-34FD-467C-A111-6D1A74B83667}"/>
              </c:ext>
            </c:extLst>
          </c:dPt>
          <c:dLbls>
            <c:dLbl>
              <c:idx val="0"/>
              <c:layout>
                <c:manualLayout>
                  <c:x val="-0.1382197190628949"/>
                  <c:y val="-2.2505309691470448E-2"/>
                </c:manualLayout>
              </c:layout>
              <c:spPr/>
              <c:txPr>
                <a:bodyPr/>
                <a:lstStyle/>
                <a:p>
                  <a:pPr>
                    <a:defRPr sz="2400" b="1"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4FD-467C-A111-6D1A74B83667}"/>
                </c:ext>
              </c:extLst>
            </c:dLbl>
            <c:dLbl>
              <c:idx val="1"/>
              <c:layout>
                <c:manualLayout>
                  <c:x val="7.9673981724506654E-2"/>
                  <c:y val="-0.15804516885629516"/>
                </c:manualLayout>
              </c:layout>
              <c:spPr/>
              <c:txPr>
                <a:bodyPr/>
                <a:lstStyle/>
                <a:p>
                  <a:pPr>
                    <a:defRPr sz="2400" b="1">
                      <a:solidFill>
                        <a:schemeClr val="tx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34FD-467C-A111-6D1A74B83667}"/>
                </c:ext>
              </c:extLst>
            </c:dLbl>
            <c:dLbl>
              <c:idx val="2"/>
              <c:layout>
                <c:manualLayout>
                  <c:x val="0.10676812967823467"/>
                  <c:y val="2.3328271337393739E-2"/>
                </c:manualLayout>
              </c:layout>
              <c:spPr/>
              <c:txPr>
                <a:bodyPr/>
                <a:lstStyle/>
                <a:p>
                  <a:pPr>
                    <a:defRPr sz="2400" b="1">
                      <a:solidFill>
                        <a:schemeClr val="tx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34FD-467C-A111-6D1A74B83667}"/>
                </c:ext>
              </c:extLst>
            </c:dLbl>
            <c:dLbl>
              <c:idx val="3"/>
              <c:layout>
                <c:manualLayout>
                  <c:x val="7.1285724701079037E-2"/>
                  <c:y val="0.15578532093234398"/>
                </c:manualLayout>
              </c:layout>
              <c:spPr/>
              <c:txPr>
                <a:bodyPr/>
                <a:lstStyle/>
                <a:p>
                  <a:pPr>
                    <a:defRPr sz="2400" b="1">
                      <a:solidFill>
                        <a:schemeClr val="tx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34FD-467C-A111-6D1A74B8366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400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usmeni ispit</c:v>
                </c:pt>
                <c:pt idx="1">
                  <c:v>seminarski/kolokvijum</c:v>
                </c:pt>
                <c:pt idx="2">
                  <c:v>predavanja</c:v>
                </c:pt>
                <c:pt idx="3">
                  <c:v>zadaci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50</c:v>
                </c:pt>
                <c:pt idx="1">
                  <c:v>20</c:v>
                </c:pt>
                <c:pt idx="2">
                  <c:v>15</c:v>
                </c:pt>
                <c:pt idx="3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34FD-467C-A111-6D1A74B83667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solidFill>
          <a:schemeClr val="tx1"/>
        </a:solidFill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925B0-922F-4828-84EB-0DF837AA9F0B}" type="datetimeFigureOut">
              <a:rPr lang="en-US" smtClean="0"/>
              <a:t>2/21/2026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B385E-408D-4944-8CAD-49125B1CF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66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2/21/2026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32104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2/21/2026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93292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2/21/2026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228327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2/21/2026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78791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2/21/2026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71852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2/21/2026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265003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2/21/2026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49688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2/21/2026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1148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2/21/2026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046241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2/21/2026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745596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2/21/2026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86917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2/21/2026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2/21/2026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2/21/2026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2/21/2026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2/21/2026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2/21/2026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18330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10" Type="http://schemas.openxmlformats.org/officeDocument/2006/relationships/image" Target="../media/image39.png"/><Relationship Id="rId4" Type="http://schemas.openxmlformats.org/officeDocument/2006/relationships/image" Target="../media/image33.png"/><Relationship Id="rId9" Type="http://schemas.openxmlformats.org/officeDocument/2006/relationships/image" Target="../media/image38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12" Type="http://schemas.openxmlformats.org/officeDocument/2006/relationships/image" Target="../media/image50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11" Type="http://schemas.openxmlformats.org/officeDocument/2006/relationships/image" Target="../media/image49.png"/><Relationship Id="rId5" Type="http://schemas.openxmlformats.org/officeDocument/2006/relationships/image" Target="../media/image43.png"/><Relationship Id="rId10" Type="http://schemas.openxmlformats.org/officeDocument/2006/relationships/image" Target="../media/image48.png"/><Relationship Id="rId4" Type="http://schemas.openxmlformats.org/officeDocument/2006/relationships/image" Target="../media/image42.png"/><Relationship Id="rId9" Type="http://schemas.openxmlformats.org/officeDocument/2006/relationships/image" Target="../media/image4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10" Type="http://schemas.openxmlformats.org/officeDocument/2006/relationships/image" Target="../media/image11.jpg"/><Relationship Id="rId4" Type="http://schemas.openxmlformats.org/officeDocument/2006/relationships/image" Target="../media/image5.jpeg"/><Relationship Id="rId9" Type="http://schemas.openxmlformats.org/officeDocument/2006/relationships/image" Target="../media/image10.jp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png"/><Relationship Id="rId7" Type="http://schemas.openxmlformats.org/officeDocument/2006/relationships/image" Target="../media/image17.jp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g"/><Relationship Id="rId5" Type="http://schemas.openxmlformats.org/officeDocument/2006/relationships/image" Target="../media/image15.jpg"/><Relationship Id="rId4" Type="http://schemas.openxmlformats.org/officeDocument/2006/relationships/image" Target="../media/image14.jpeg"/><Relationship Id="rId9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95700" y="152400"/>
            <a:ext cx="4800600" cy="4800600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2095500" y="5705094"/>
            <a:ext cx="8229600" cy="626364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sr-Latn-RS" sz="2800" dirty="0">
                <a:solidFill>
                  <a:schemeClr val="tx1"/>
                </a:solidFill>
              </a:rPr>
              <a:t>Metodske jedinice u prolećnom semestru ...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9702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/>
          <a:lstStyle/>
          <a:p>
            <a:r>
              <a:rPr lang="sr-Latn-RS" sz="3600" dirty="0">
                <a:solidFill>
                  <a:srgbClr val="5A6378">
                    <a:lumMod val="20000"/>
                    <a:lumOff val="80000"/>
                  </a:srgbClr>
                </a:solidFill>
              </a:rPr>
              <a:t>Predaja seminarskih radova / kolokvijuma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76200" y="1524001"/>
            <a:ext cx="12115800" cy="5714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Symbol"/>
              <a:buChar char=""/>
              <a:tabLst/>
              <a:defRPr/>
            </a:pP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u navedenom roku*</a:t>
            </a:r>
            <a:endParaRPr kumimoji="0" lang="sr-Latn-R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630238" marR="0" lvl="0" indent="88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	odgovarajući broj bodova/ocena</a:t>
            </a: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/>
              <a:buChar char=""/>
              <a:tabLst/>
              <a:defRPr/>
            </a:pP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posle navedenog roka</a:t>
            </a: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 </a:t>
            </a:r>
          </a:p>
          <a:p>
            <a:pPr marL="896938" marR="0" lvl="0" indent="-2667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odmah, po isteku roka </a:t>
            </a:r>
            <a:r>
              <a:rPr kumimoji="0" lang="sr-Latn-RS" sz="2400" b="1" i="0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dva negativna </a:t>
            </a:r>
            <a:r>
              <a:rPr kumimoji="0" lang="sr-Latn-RS" sz="2400" b="0" i="0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boda (-2) </a:t>
            </a:r>
          </a:p>
          <a:p>
            <a:pPr marL="896938" marR="0" lvl="0" indent="-2667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svakog meseca po </a:t>
            </a:r>
            <a:r>
              <a:rPr kumimoji="0" lang="sr-Latn-RS" sz="2400" b="1" i="0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dva negativna </a:t>
            </a:r>
            <a:r>
              <a:rPr kumimoji="0" lang="sr-Latn-RS" sz="2400" b="0" i="0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boda (-2) </a:t>
            </a: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do predaje rada </a:t>
            </a:r>
          </a:p>
          <a:p>
            <a:pPr marL="630238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    </a:t>
            </a:r>
            <a:r>
              <a:rPr kumimoji="0" lang="sr-Latn-R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(uključujući i mesec u kojem je predat rad)</a:t>
            </a:r>
          </a:p>
          <a:p>
            <a:pPr marL="630238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       </a:t>
            </a:r>
            <a:r>
              <a:rPr kumimoji="0" lang="sr-Latn-RS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***</a:t>
            </a:r>
            <a:r>
              <a:rPr kumimoji="0" lang="pl-PL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maksimalno </a:t>
            </a:r>
            <a:r>
              <a:rPr kumimoji="0" lang="pl-PL" sz="2000" b="1" i="1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6 negativnih bodova </a:t>
            </a:r>
            <a:r>
              <a:rPr kumimoji="0" lang="pl-PL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po zadatom pisanom radu u semestru</a:t>
            </a:r>
            <a:endParaRPr kumimoji="0" lang="sr-Latn-RS" sz="20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541338" marR="0" lvl="0" indent="-274638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***po predaji i oceni rada, sabiraju se pozitivni bodovi u skladu sa dobijenom ocenom i negativni bodovi usled             kašnjenja predaje rada</a:t>
            </a: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Symbol"/>
              <a:buChar char=""/>
              <a:tabLst/>
              <a:defRPr/>
            </a:pP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Student ne može pristupiti usmenom delu ispita sve dok ne preda seminarski/kolokvijum*</a:t>
            </a:r>
            <a:endParaRPr kumimoji="0" lang="sr-Latn-RS" sz="2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541338" marR="0" lvl="0" indent="-274638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* naknadna predaja rada podrazumeva najkasnije </a:t>
            </a:r>
            <a:r>
              <a:rPr kumimoji="0" lang="sr-Latn-RS" sz="2000" b="0" i="1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sedam (7) dana pre termina usmenog ispita</a:t>
            </a:r>
          </a:p>
          <a:p>
            <a:pPr marL="541338" marR="0" lvl="0" indent="-274638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733592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/>
          <a:lstStyle/>
          <a:p>
            <a:r>
              <a:rPr lang="sr-Latn-RS" sz="3600" dirty="0">
                <a:solidFill>
                  <a:srgbClr val="5A6378">
                    <a:lumMod val="20000"/>
                    <a:lumOff val="80000"/>
                  </a:srgbClr>
                </a:solidFill>
              </a:rPr>
              <a:t>Izrada mesečnih zadataka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76200" y="2590800"/>
            <a:ext cx="11963400" cy="34181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Symbol"/>
              <a:buChar char=""/>
              <a:tabLst/>
              <a:defRPr/>
            </a:pP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Mesečni zadaci dostavljaju se isključivo u navedenom roku</a:t>
            </a:r>
            <a:endParaRPr kumimoji="0" lang="sr-Latn-R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630238" marR="0" lvl="0" indent="88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	zadatak = odgovarajući broj bodova (od 1 do 5)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endParaRPr kumimoji="0" lang="sr-Latn-RS" sz="600" b="0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/>
              <a:buChar char=""/>
              <a:tabLst/>
              <a:defRPr/>
            </a:pP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posle navedenog roka</a:t>
            </a: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 </a:t>
            </a:r>
          </a:p>
          <a:p>
            <a:pPr marL="896938" marR="0" lvl="0" indent="-2667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ne primaju se naknadno urađeni zadaci</a:t>
            </a:r>
            <a:endParaRPr kumimoji="0" lang="sr-Latn-RS" sz="2400" b="0" i="0" u="sng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896938" marR="0" lvl="0" indent="-2667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neurađeni zadatak označava se sa </a:t>
            </a:r>
            <a:r>
              <a:rPr kumimoji="0" lang="sr-Latn-RS" sz="2400" b="1" i="0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pet negativnih </a:t>
            </a:r>
            <a:r>
              <a:rPr kumimoji="0" lang="sr-Latn-RS" sz="2400" b="0" i="0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bodova (-5)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 </a:t>
            </a:r>
            <a:endParaRPr kumimoji="0" lang="sr-Latn-RS" sz="14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541338" marR="0" lvl="0" indent="-274638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283548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Predispitne obaveze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2039600" cy="5257800"/>
          </a:xfrm>
        </p:spPr>
        <p:txBody>
          <a:bodyPr>
            <a:normAutofit/>
          </a:bodyPr>
          <a:lstStyle/>
          <a:p>
            <a:pPr marL="690372" lvl="1" indent="-5715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hr-HR" sz="2400" b="1" dirty="0"/>
              <a:t>Mesečni zadaci</a:t>
            </a:r>
            <a:endParaRPr lang="hr-HR" sz="24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2113357"/>
              </p:ext>
            </p:extLst>
          </p:nvPr>
        </p:nvGraphicFramePr>
        <p:xfrm>
          <a:off x="838200" y="2362200"/>
          <a:ext cx="10820400" cy="396240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9023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47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1133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038623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AKADEMIJA UMETNOSTI – Beograd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Studijski program - PRODUKCIJA U UMETNOSTI I MEDIJIMA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R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TV PRODUKCIJA 1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sr-Latn-CS" sz="24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Zadaci/vežbe – I godina, </a:t>
                      </a:r>
                      <a:r>
                        <a:rPr lang="sr-Latn-C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prolećni semestar</a:t>
                      </a:r>
                      <a:r>
                        <a:rPr lang="sr-Latn-CS" sz="24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876" marR="658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9919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5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876" marR="658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07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1.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876" marR="658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R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februar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Analiz</a:t>
                      </a:r>
                      <a:r>
                        <a:rPr lang="sr-Latn-R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irati</a:t>
                      </a:r>
                      <a:r>
                        <a:rPr lang="sr-Latn-RS" sz="2400" baseline="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žanrovsku zastupljenost na izabranoj TV stanici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65876" marR="658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796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2.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876" marR="658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R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mart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Analiz</a:t>
                      </a:r>
                      <a:r>
                        <a:rPr lang="sr-Latn-R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a komercijalne TV na izabranom primeru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876" marR="658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674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3.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876" marR="658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R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april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</a:t>
                      </a:r>
                      <a:r>
                        <a:rPr lang="sr-Latn-R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Skicirati novu ili reoblikovati postojeću 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sr-Latn-R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programsku šemu izabrane TV stanice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876" marR="658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5936">
                <a:tc gridSpan="3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876" marR="658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14895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Predispitne obaveze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1963400" cy="5410200"/>
          </a:xfrm>
        </p:spPr>
        <p:txBody>
          <a:bodyPr>
            <a:normAutofit/>
          </a:bodyPr>
          <a:lstStyle/>
          <a:p>
            <a:pPr marL="690372" lvl="1" indent="-5715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hr-HR" sz="2400" b="1" dirty="0"/>
              <a:t>SEMINARSKI RAD</a:t>
            </a:r>
            <a:endParaRPr lang="hr-HR" sz="24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9777222"/>
              </p:ext>
            </p:extLst>
          </p:nvPr>
        </p:nvGraphicFramePr>
        <p:xfrm>
          <a:off x="1676400" y="1981200"/>
          <a:ext cx="8839200" cy="4761876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5408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2983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06228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AKADEMIJA UMETNOSTI – Beograd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Studijski program - PRODUKCIJA U UMETNOSTI I MEDIJIMA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R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TV PRODUKCIJA 1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sr-Latn-CS" sz="24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Teme za izradu seminarskog rada – I godina,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prolećni semestar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876" marR="658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9782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400" b="1" i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400" b="1" i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Analiza (TV žanra) na primeru ...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876" marR="658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63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1.</a:t>
                      </a:r>
                      <a:endParaRPr lang="en-US" sz="16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876" marR="658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Analiza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kviza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na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primeru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”...”  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876" marR="658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63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2.</a:t>
                      </a:r>
                      <a:endParaRPr lang="en-US" sz="16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876" marR="658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Analiza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vesti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na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primeru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”...”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876" marR="658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63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3.</a:t>
                      </a:r>
                      <a:endParaRPr lang="en-US" sz="16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876" marR="658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Analiza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sitkoma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na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primeru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”...”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876" marR="658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63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4.</a:t>
                      </a:r>
                      <a:endParaRPr lang="en-US" sz="16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876" marR="658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Analiza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dokumentarnog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programa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na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primeru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”...”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876" marR="658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63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5.</a:t>
                      </a:r>
                      <a:endParaRPr lang="en-US" sz="16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876" marR="658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Analiza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sapunske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opere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na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primeru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”...”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876" marR="658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263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6.</a:t>
                      </a:r>
                      <a:endParaRPr lang="en-US" sz="16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876" marR="658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Analiza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telenovele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na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primeru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”...”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876" marR="658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7956">
                <a:tc grid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876" marR="658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72228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7A7013-95E2-0795-9A6B-30E71F51E2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A55E76-6196-27E4-99FA-E72B941F84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76200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Predispitne obaveze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A0B39C-D1F8-158E-F3BB-B499171C2A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" y="1447800"/>
            <a:ext cx="11963400" cy="5410200"/>
          </a:xfrm>
        </p:spPr>
        <p:txBody>
          <a:bodyPr>
            <a:normAutofit/>
          </a:bodyPr>
          <a:lstStyle/>
          <a:p>
            <a:pPr marL="690372" lvl="1" indent="-5715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hr-HR" sz="2400" b="1" dirty="0"/>
              <a:t>SEMINARSKI RAD</a:t>
            </a:r>
            <a:endParaRPr lang="hr-HR" sz="24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1F59F64-2EA6-2906-D123-8B466A8C3B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7134323"/>
              </p:ext>
            </p:extLst>
          </p:nvPr>
        </p:nvGraphicFramePr>
        <p:xfrm>
          <a:off x="1676400" y="1981200"/>
          <a:ext cx="8839200" cy="4396116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5408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2983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06228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AKADEMIJA UMETNOSTI – Beograd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Studijski program - PRODUKCIJA U UMETNOSTI I MEDIJIMA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R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TV PRODUKCIJA 1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sr-Latn-CS" sz="24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Teme za izradu seminarskog rada – I godina,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prolećni semestar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876" marR="658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9782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400" b="1" i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400" b="1" i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Analiza (TV žanra) na primeru ...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876" marR="658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63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7.</a:t>
                      </a:r>
                      <a:endParaRPr lang="en-US" sz="16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876" marR="658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Analiza reality show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na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primeru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”...”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876" marR="658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63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8.</a:t>
                      </a:r>
                      <a:endParaRPr lang="en-US" sz="16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876" marR="658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Analiza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tematske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serije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na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primeru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”...”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876" marR="658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63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9.</a:t>
                      </a:r>
                      <a:endParaRPr lang="en-US" sz="16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876" marR="658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Analiza TV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drame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na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primeru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”...”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876" marR="658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63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</a:t>
                      </a:r>
                      <a:r>
                        <a:rPr lang="sr-Latn-RS" sz="16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0</a:t>
                      </a:r>
                      <a:endParaRPr lang="en-US" sz="16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876" marR="658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Analiza talk show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na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primeru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”...”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876" marR="658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63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11</a:t>
                      </a:r>
                      <a:r>
                        <a:rPr lang="sr-Latn-RS" sz="16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.</a:t>
                      </a:r>
                      <a:endParaRPr lang="en-US" sz="16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876" marR="658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Analiza TV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filma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na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primeru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”...”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876" marR="658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7956">
                <a:tc grid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876" marR="658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13526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83C68C-AD38-11A1-1ED0-8D6B89C9A8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E5FACC-7E1C-6E04-22B6-C80FE6491E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Predispitne obaveze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DED050-09B9-13E9-0DE0-6D782DBE3B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" y="1524000"/>
            <a:ext cx="11963400" cy="5257800"/>
          </a:xfrm>
        </p:spPr>
        <p:txBody>
          <a:bodyPr>
            <a:normAutofit/>
          </a:bodyPr>
          <a:lstStyle/>
          <a:p>
            <a:pPr marL="690372" lvl="1" indent="-5715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hr-HR" sz="2400" b="1" dirty="0"/>
              <a:t>Označavanje rada</a:t>
            </a:r>
            <a:endParaRPr lang="hr-HR" sz="24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EF476F6-B37C-A39D-92D8-7717E7BFF7F6}"/>
              </a:ext>
            </a:extLst>
          </p:cNvPr>
          <p:cNvSpPr txBox="1"/>
          <p:nvPr/>
        </p:nvSpPr>
        <p:spPr>
          <a:xfrm>
            <a:off x="1524000" y="2150150"/>
            <a:ext cx="8915400" cy="4031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C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el. dokument (word ili PDF) pre slanja označiti na sledeći način: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C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 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r-Latn-C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r-Latn-C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C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godina studija </a:t>
            </a:r>
            <a:r>
              <a:rPr kumimoji="0" lang="sr-Latn-C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(rimsko)</a:t>
            </a:r>
            <a:r>
              <a:rPr kumimoji="0" lang="sr-Latn-C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, ime i prezime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C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 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r-Latn-C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r-Latn-C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r-Latn-C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C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npr: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C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 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CS" sz="40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I g Petar Petrović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7215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www.tvprodukcija.com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76400" y="1600201"/>
            <a:ext cx="8915400" cy="5044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4417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118872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www.tvprodukcija.com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0200" y="1600201"/>
            <a:ext cx="8991600" cy="5077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1711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www.tvprodukcija.com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1676401"/>
            <a:ext cx="8936984" cy="48604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32327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71700" y="5715000"/>
            <a:ext cx="8077200" cy="684276"/>
          </a:xfrm>
        </p:spPr>
        <p:txBody>
          <a:bodyPr>
            <a:norm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TV žanrovi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95700" y="152400"/>
            <a:ext cx="4800600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6243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 predmetu ...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2039600" cy="5257800"/>
          </a:xfrm>
        </p:spPr>
        <p:txBody>
          <a:bodyPr>
            <a:normAutofit/>
          </a:bodyPr>
          <a:lstStyle/>
          <a:p>
            <a:pPr marL="6985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sr-Latn-RS" sz="2400" b="1" dirty="0">
                <a:latin typeface="Corbel" pitchFamily="34" charset="0"/>
              </a:rPr>
              <a:t>CILJ PREDMETA</a:t>
            </a:r>
          </a:p>
          <a:p>
            <a:pPr marL="690372" lvl="1" indent="-571500"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sr-Latn-RS" sz="600" dirty="0">
              <a:latin typeface="Corbel" pitchFamily="34" charset="0"/>
            </a:endParaRPr>
          </a:p>
          <a:p>
            <a:pPr marL="1174750" lvl="3" indent="-277813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Spoznati kriterijume po kojima se definišu TV žanrovi, uz analizu i utvrđivanje osnovnih elemenata svakog žanra posebno; definisati kriterijume za određivanje tipova TV stanica i obaviti komparativnu analizu</a:t>
            </a:r>
            <a:r>
              <a:rPr lang="hr-HR" sz="2400" dirty="0"/>
              <a:t> </a:t>
            </a:r>
          </a:p>
          <a:p>
            <a:pPr marL="896937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800" dirty="0"/>
          </a:p>
          <a:p>
            <a:pPr marL="896937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200" dirty="0"/>
          </a:p>
          <a:p>
            <a:pPr marL="6985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sr-Latn-RS" sz="2400" b="1" dirty="0">
                <a:latin typeface="Corbel" pitchFamily="34" charset="0"/>
              </a:rPr>
              <a:t>ISHOD PREDMETA</a:t>
            </a:r>
          </a:p>
          <a:p>
            <a:pPr marL="690372" lvl="1" indent="-571500"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sr-Latn-RS" sz="700" dirty="0">
              <a:latin typeface="Corbel" pitchFamily="34" charset="0"/>
            </a:endParaRPr>
          </a:p>
          <a:p>
            <a:pPr marL="1174750" lvl="3" indent="-277813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CS" sz="2400" dirty="0"/>
              <a:t>Stečena znanja o o osnovnim elementima TV žanrova i tipovima TV stanica</a:t>
            </a:r>
          </a:p>
          <a:p>
            <a:pPr marL="896937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200" dirty="0"/>
          </a:p>
          <a:p>
            <a:pPr marL="896937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6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400" b="1" dirty="0"/>
              <a:t>          Literatura:</a:t>
            </a:r>
          </a:p>
          <a:p>
            <a:pPr marL="1163638" lvl="1" indent="-177800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400" dirty="0"/>
              <a:t>1.  Kajganić P. (2010) </a:t>
            </a:r>
            <a:r>
              <a:rPr lang="hr-HR" sz="2400" b="1" dirty="0"/>
              <a:t>TV produkcija 1</a:t>
            </a:r>
            <a:r>
              <a:rPr lang="hr-HR" sz="2400" dirty="0"/>
              <a:t>, ShopMyBook, Puurs, Belgium </a:t>
            </a:r>
          </a:p>
          <a:p>
            <a:pPr marL="1163638" lvl="1" indent="-177800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400" dirty="0"/>
              <a:t>2.  Mek Kvin D. (2000) </a:t>
            </a:r>
            <a:r>
              <a:rPr lang="hr-HR" sz="2400" b="1" dirty="0"/>
              <a:t>Televizija</a:t>
            </a:r>
            <a:r>
              <a:rPr lang="hr-HR" sz="2400" dirty="0"/>
              <a:t>, Clio, Beograd</a:t>
            </a:r>
          </a:p>
          <a:p>
            <a:pPr marL="1163638" lvl="1" indent="-177800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400" dirty="0"/>
              <a:t>3.  </a:t>
            </a:r>
            <a:r>
              <a:rPr lang="sr-Latn-RS" sz="2400" dirty="0"/>
              <a:t>Žan-Pjer Eskenazi (2013) </a:t>
            </a:r>
            <a:r>
              <a:rPr lang="sr-Latn-RS" sz="2400" b="1" dirty="0"/>
              <a:t>Televizijske serije</a:t>
            </a:r>
            <a:r>
              <a:rPr lang="sr-Latn-RS" sz="2400" dirty="0"/>
              <a:t>, Clio, Beograd </a:t>
            </a:r>
            <a:endParaRPr lang="hr-HR" sz="24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254383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TV žanrovi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0"/>
            <a:ext cx="11887200" cy="5257800"/>
          </a:xfrm>
        </p:spPr>
        <p:txBody>
          <a:bodyPr>
            <a:normAutofit fontScale="25000" lnSpcReduction="20000"/>
          </a:bodyPr>
          <a:lstStyle/>
          <a:p>
            <a:pPr marL="688975" lvl="1" indent="-333375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5500" dirty="0"/>
          </a:p>
          <a:p>
            <a:pPr marL="808038" lvl="1" indent="-452438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endParaRPr lang="sr-Latn-RS" sz="9600" dirty="0"/>
          </a:p>
          <a:p>
            <a:pPr marL="808038" lvl="1" indent="-452438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sr-Latn-RS" sz="9600" dirty="0"/>
              <a:t>ispunjavanjem svojih programskih funkcija TV emituje različite vrste emisija</a:t>
            </a:r>
          </a:p>
          <a:p>
            <a:pPr marL="355600" lvl="1" indent="0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sr-Latn-RS" sz="4800" dirty="0"/>
          </a:p>
          <a:p>
            <a:pPr marL="808038" lvl="1" indent="-452438">
              <a:lnSpc>
                <a:spcPct val="17000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sr-Latn-RS" sz="9600" dirty="0"/>
              <a:t>tematske serije, sapunske opere, telenovele, komedije, kvizove, vesti ...</a:t>
            </a:r>
          </a:p>
          <a:p>
            <a:pPr marL="808038" lvl="1" indent="-452438">
              <a:lnSpc>
                <a:spcPct val="17000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sr-Latn-RS" sz="9600" dirty="0"/>
              <a:t>televizija je „visokožanrovski“ medij</a:t>
            </a:r>
          </a:p>
          <a:p>
            <a:pPr marL="808038" lvl="1" indent="-452438">
              <a:lnSpc>
                <a:spcPct val="17000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sr-Latn-RS" sz="9600" dirty="0"/>
              <a:t>televizija stvara nove žanrove</a:t>
            </a:r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sr-Latn-RS" dirty="0"/>
          </a:p>
          <a:p>
            <a:pPr marL="808038" lvl="1" indent="-452438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sr-Latn-RS" sz="9600" b="1" dirty="0">
                <a:solidFill>
                  <a:srgbClr val="C00000"/>
                </a:solidFill>
              </a:rPr>
              <a:t>žanr</a:t>
            </a:r>
            <a:r>
              <a:rPr lang="sr-Latn-RS" sz="9600" dirty="0"/>
              <a:t> (genre) potiče od francuske reči koja označava rod, vrstu i odnosi se na </a:t>
            </a:r>
            <a:r>
              <a:rPr lang="sr-Latn-RS" sz="9600" b="1" i="1" dirty="0">
                <a:solidFill>
                  <a:srgbClr val="C00000"/>
                </a:solidFill>
              </a:rPr>
              <a:t>vrste ili kategorije medijskih proizvoda</a:t>
            </a:r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sr-Latn-RS" dirty="0"/>
          </a:p>
          <a:p>
            <a:pPr marL="808038" lvl="1" indent="-452438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sr-Latn-RS" sz="9600" b="1" i="1" dirty="0">
                <a:latin typeface="Corbel" pitchFamily="34" charset="0"/>
              </a:rPr>
              <a:t>k</a:t>
            </a:r>
            <a:r>
              <a:rPr lang="vi-VN" sz="9600" b="1" i="1" dirty="0">
                <a:latin typeface="Corbel" pitchFamily="34" charset="0"/>
              </a:rPr>
              <a:t>ategorije </a:t>
            </a:r>
            <a:r>
              <a:rPr lang="vi-VN" sz="9600" dirty="0">
                <a:latin typeface="Corbel" pitchFamily="34" charset="0"/>
              </a:rPr>
              <a:t>se određuju </a:t>
            </a:r>
            <a:r>
              <a:rPr lang="vi-VN" sz="9600" u="sng" dirty="0">
                <a:latin typeface="Corbel" pitchFamily="34" charset="0"/>
              </a:rPr>
              <a:t>prema posebnim konvencijama </a:t>
            </a:r>
            <a:r>
              <a:rPr lang="vi-VN" sz="9600" dirty="0">
                <a:latin typeface="Corbel" pitchFamily="34" charset="0"/>
              </a:rPr>
              <a:t>kojima se služe, a mi ih prepoznajemo prilikom susretanja sa njima</a:t>
            </a:r>
            <a:endParaRPr lang="sr-Latn-RS" sz="9600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606080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TV žanrovi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1963400" cy="5257800"/>
          </a:xfrm>
        </p:spPr>
        <p:txBody>
          <a:bodyPr>
            <a:normAutofit lnSpcReduction="10000"/>
          </a:bodyPr>
          <a:lstStyle/>
          <a:p>
            <a:pPr marL="719138" lvl="1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sz="2400" b="1" i="1" dirty="0">
                <a:solidFill>
                  <a:srgbClr val="C00000"/>
                </a:solidFill>
                <a:latin typeface="Corbel" pitchFamily="34" charset="0"/>
              </a:rPr>
              <a:t>konvencije</a:t>
            </a:r>
            <a:r>
              <a:rPr lang="sr-Latn-RS" sz="2400" dirty="0">
                <a:latin typeface="Corbel" pitchFamily="34" charset="0"/>
              </a:rPr>
              <a:t> su svi oni elementi koji se ponavljaju na takav način da nam postaju poznati i povezani sa pojedinim žanrom</a:t>
            </a:r>
          </a:p>
          <a:p>
            <a:pPr marL="719138" lvl="1" indent="-363538">
              <a:lnSpc>
                <a:spcPct val="170000"/>
              </a:lnSpc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sz="2400" dirty="0">
                <a:latin typeface="Corbel" pitchFamily="34" charset="0"/>
              </a:rPr>
              <a:t>pod konvencijama podrazumevamo:</a:t>
            </a: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/>
          </a:p>
          <a:p>
            <a:pPr marL="1506538" lvl="2" indent="-3429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dirty="0"/>
              <a:t>likove			</a:t>
            </a:r>
          </a:p>
          <a:p>
            <a:pPr marL="1506538" lvl="2" indent="-3429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dirty="0"/>
              <a:t>zaplet</a:t>
            </a:r>
          </a:p>
          <a:p>
            <a:pPr marL="1506538" lvl="2" indent="-3429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dirty="0"/>
              <a:t>ambijent</a:t>
            </a:r>
          </a:p>
          <a:p>
            <a:pPr marL="1506538" lvl="2" indent="-3429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dirty="0"/>
              <a:t>kostime</a:t>
            </a:r>
          </a:p>
          <a:p>
            <a:pPr marL="1506538" lvl="2" indent="-3429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dirty="0"/>
              <a:t>muziku</a:t>
            </a:r>
          </a:p>
          <a:p>
            <a:pPr marL="1506538" lvl="2" indent="-3429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dirty="0"/>
              <a:t>osvetljenje</a:t>
            </a:r>
          </a:p>
          <a:p>
            <a:pPr marL="1506538" lvl="2" indent="-3429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dirty="0"/>
              <a:t>teme</a:t>
            </a:r>
          </a:p>
          <a:p>
            <a:pPr marL="1506538" lvl="2" indent="-3429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dirty="0"/>
              <a:t>dijalog</a:t>
            </a:r>
          </a:p>
          <a:p>
            <a:pPr marL="1506538" lvl="2" indent="-3429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dirty="0"/>
              <a:t>vizuelni stil</a:t>
            </a: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5895" y="3148568"/>
            <a:ext cx="6267905" cy="32919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0520" y="3156412"/>
            <a:ext cx="4914192" cy="32734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7628" y="3129601"/>
            <a:ext cx="5580636" cy="32827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22673" y="3127113"/>
            <a:ext cx="5779814" cy="32511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79771" y="3145345"/>
            <a:ext cx="5880882" cy="33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1072" y="3124805"/>
            <a:ext cx="5883747" cy="33107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7347" y="3138067"/>
            <a:ext cx="2447085" cy="3262780"/>
          </a:xfrm>
          <a:prstGeom prst="rect">
            <a:avLst/>
          </a:prstGeom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9879" y="3139026"/>
            <a:ext cx="4967782" cy="33144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3377" y="3133478"/>
            <a:ext cx="2226786" cy="33435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39066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4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4" dur="2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"/>
                            </p:stCondLst>
                            <p:childTnLst>
                              <p:par>
                                <p:cTn id="9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4" dur="2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00"/>
                            </p:stCondLst>
                            <p:childTnLst>
                              <p:par>
                                <p:cTn id="10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4" dur="2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TV žanrovi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1963400" cy="5257800"/>
          </a:xfrm>
        </p:spPr>
        <p:txBody>
          <a:bodyPr>
            <a:normAutofit/>
          </a:bodyPr>
          <a:lstStyle/>
          <a:p>
            <a:pPr marL="719138" lvl="1" indent="-363538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sz="2400" dirty="0">
                <a:latin typeface="Corbel" pitchFamily="34" charset="0"/>
              </a:rPr>
              <a:t>Žanr pruža osobine koja svaka roba mora da ima</a:t>
            </a:r>
            <a:r>
              <a:rPr lang="sr-Latn-RS" sz="2400" dirty="0">
                <a:latin typeface="Corbel" pitchFamily="34" charset="0"/>
              </a:rPr>
              <a:t>:</a:t>
            </a:r>
          </a:p>
          <a:p>
            <a:pPr marL="896938" lvl="1" indent="1778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b="1" i="1" dirty="0">
                <a:solidFill>
                  <a:srgbClr val="C00000"/>
                </a:solidFill>
                <a:latin typeface="Corbel" pitchFamily="34" charset="0"/>
              </a:rPr>
              <a:t>s</a:t>
            </a:r>
            <a:r>
              <a:rPr lang="vi-VN" sz="2400" b="1" i="1" dirty="0">
                <a:solidFill>
                  <a:srgbClr val="C00000"/>
                </a:solidFill>
                <a:latin typeface="Corbel" pitchFamily="34" charset="0"/>
              </a:rPr>
              <a:t>tandardizacija</a:t>
            </a:r>
            <a:endParaRPr lang="sr-Latn-RS" sz="2400" b="1" i="1" dirty="0">
              <a:solidFill>
                <a:srgbClr val="C00000"/>
              </a:solidFill>
              <a:latin typeface="Corbel" pitchFamily="34" charset="0"/>
            </a:endParaRPr>
          </a:p>
          <a:p>
            <a:pPr marL="896938" lvl="1" indent="1778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b="1" i="1" dirty="0">
                <a:solidFill>
                  <a:srgbClr val="C00000"/>
                </a:solidFill>
                <a:latin typeface="Corbel" pitchFamily="34" charset="0"/>
              </a:rPr>
              <a:t>osećaj poznatog</a:t>
            </a:r>
            <a:endParaRPr lang="sr-Latn-RS" sz="2400" b="1" i="1" dirty="0">
              <a:solidFill>
                <a:srgbClr val="C00000"/>
              </a:solidFill>
              <a:latin typeface="Corbel" pitchFamily="34" charset="0"/>
            </a:endParaRPr>
          </a:p>
          <a:p>
            <a:pPr marL="896938" lvl="1" indent="1778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b="1" i="1" dirty="0">
                <a:solidFill>
                  <a:srgbClr val="C00000"/>
                </a:solidFill>
                <a:latin typeface="Corbel" pitchFamily="34" charset="0"/>
              </a:rPr>
              <a:t>raznolikost proizvoda</a:t>
            </a:r>
            <a:endParaRPr lang="sr-Latn-RS" sz="2400" b="1" i="1" dirty="0">
              <a:solidFill>
                <a:srgbClr val="C00000"/>
              </a:solidFill>
              <a:latin typeface="Corbel" pitchFamily="34" charset="0"/>
            </a:endParaRPr>
          </a:p>
          <a:p>
            <a:pPr marL="719138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719138" lvl="1" indent="-363538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sz="2400" dirty="0">
                <a:latin typeface="Corbel" pitchFamily="34" charset="0"/>
              </a:rPr>
              <a:t>ž</a:t>
            </a:r>
            <a:r>
              <a:rPr lang="vi-VN" sz="2400" dirty="0">
                <a:latin typeface="Corbel" pitchFamily="34" charset="0"/>
              </a:rPr>
              <a:t>anrovi se menjaju, javljaju se podžanrovi, i sasvim novi žanrovi</a:t>
            </a:r>
            <a:endParaRPr lang="sr-Latn-RS" sz="24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719138" lvl="1" indent="-363538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sz="2400" dirty="0">
                <a:latin typeface="Corbel" pitchFamily="34" charset="0"/>
              </a:rPr>
              <a:t>p</a:t>
            </a:r>
            <a:r>
              <a:rPr lang="vi-VN" sz="2400" dirty="0">
                <a:latin typeface="Corbel" pitchFamily="34" charset="0"/>
              </a:rPr>
              <a:t>ostepene promene u konvencijama raznih žanrova na televiziji dozvoljavaju kreativnost u okviru već oprobanih formula</a:t>
            </a:r>
            <a:endParaRPr lang="sr-Latn-RS" sz="24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719138" lvl="1" indent="-363538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sz="2400" dirty="0">
                <a:latin typeface="Corbel" pitchFamily="34" charset="0"/>
              </a:rPr>
              <a:t>ukoliko se suviše elemenata menja, ili, ne menja dovoljno, gledalac može ostati zbunjen ili će postati nezainteresovan</a:t>
            </a:r>
            <a:endParaRPr lang="sr-Latn-RS" sz="24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935505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TV žanrovi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1963400" cy="5257800"/>
          </a:xfrm>
        </p:spPr>
        <p:txBody>
          <a:bodyPr>
            <a:normAutofit lnSpcReduction="10000"/>
          </a:bodyPr>
          <a:lstStyle/>
          <a:p>
            <a:pPr marL="719138" lvl="1" indent="-363538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sz="2400" dirty="0">
                <a:latin typeface="Corbel" pitchFamily="34" charset="0"/>
              </a:rPr>
              <a:t>Žanr</a:t>
            </a:r>
            <a:r>
              <a:rPr lang="sr-Latn-RS" sz="2400" dirty="0">
                <a:latin typeface="Corbel" pitchFamily="34" charset="0"/>
              </a:rPr>
              <a:t>ovi koji su danas prisutni na TV:</a:t>
            </a:r>
          </a:p>
          <a:p>
            <a:pPr marL="719138" lvl="1" indent="3556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sapunska opera</a:t>
            </a:r>
          </a:p>
          <a:p>
            <a:pPr marL="719138" lvl="1" indent="3556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telenovela</a:t>
            </a:r>
          </a:p>
          <a:p>
            <a:pPr marL="719138" lvl="1" indent="3556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sitkom</a:t>
            </a:r>
          </a:p>
          <a:p>
            <a:pPr marL="719138" lvl="1" indent="3556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kviz	</a:t>
            </a:r>
          </a:p>
          <a:p>
            <a:pPr marL="719138" lvl="1" indent="3556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tematska serija</a:t>
            </a:r>
          </a:p>
          <a:p>
            <a:pPr marL="719138" lvl="1" indent="3556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vesti</a:t>
            </a:r>
          </a:p>
          <a:p>
            <a:pPr marL="719138" lvl="1" indent="3556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en-US" sz="2400" dirty="0">
                <a:latin typeface="Corbel" pitchFamily="34" charset="0"/>
              </a:rPr>
              <a:t>reality show</a:t>
            </a:r>
          </a:p>
          <a:p>
            <a:pPr marL="719138" lvl="1" indent="3556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en-US" sz="2400" dirty="0" err="1">
                <a:latin typeface="Corbel" pitchFamily="34" charset="0"/>
              </a:rPr>
              <a:t>dokumentarni</a:t>
            </a:r>
            <a:r>
              <a:rPr lang="en-US" sz="2400" dirty="0">
                <a:latin typeface="Corbel" pitchFamily="34" charset="0"/>
              </a:rPr>
              <a:t> program</a:t>
            </a:r>
          </a:p>
          <a:p>
            <a:pPr marL="719138" lvl="1" indent="3556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en-US" sz="2400" dirty="0">
                <a:latin typeface="Corbel" pitchFamily="34" charset="0"/>
              </a:rPr>
              <a:t>TV drama</a:t>
            </a:r>
          </a:p>
          <a:p>
            <a:pPr marL="719138" lvl="1" indent="3556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en-US" sz="2400" dirty="0">
                <a:latin typeface="Corbel" pitchFamily="34" charset="0"/>
              </a:rPr>
              <a:t>TV film</a:t>
            </a:r>
          </a:p>
          <a:p>
            <a:pPr marL="719138" lvl="1" indent="355600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en-US" sz="2400" dirty="0">
                <a:latin typeface="Corbel" pitchFamily="34" charset="0"/>
              </a:rPr>
              <a:t>talk show	</a:t>
            </a:r>
          </a:p>
          <a:p>
            <a:pPr marL="719138" lvl="1" indent="35560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sr-Latn-RS" sz="2000" dirty="0">
              <a:latin typeface="Corbel" pitchFamily="34" charset="0"/>
            </a:endParaRPr>
          </a:p>
          <a:p>
            <a:pPr marL="719138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355600" lvl="1" indent="0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9562" y="2290868"/>
            <a:ext cx="7253927" cy="3695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4789" y="2290870"/>
            <a:ext cx="7275843" cy="36951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8455" y="2290869"/>
            <a:ext cx="5911760" cy="36951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9369" y="2334733"/>
            <a:ext cx="6398452" cy="36000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4206" y="2286352"/>
            <a:ext cx="5607244" cy="37320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0229" y="2309137"/>
            <a:ext cx="4975385" cy="3745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3848" y="2286136"/>
            <a:ext cx="7323197" cy="3733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6398" y="2412362"/>
            <a:ext cx="6469949" cy="3575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4001" y="2302753"/>
            <a:ext cx="6151785" cy="36977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6435" y="2318350"/>
            <a:ext cx="6623614" cy="37338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8495" y="2286000"/>
            <a:ext cx="6497212" cy="37348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6942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8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8" dur="2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8" dur="2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8" dur="2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"/>
                            </p:stCondLst>
                            <p:childTnLst>
                              <p:par>
                                <p:cTn id="9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8" dur="20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0"/>
                            </p:stCondLst>
                            <p:childTnLst>
                              <p:par>
                                <p:cTn id="10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8" dur="20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500"/>
                            </p:stCondLst>
                            <p:childTnLst>
                              <p:par>
                                <p:cTn id="11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8" dur="20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TV žanrovi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2039600" cy="5257800"/>
          </a:xfrm>
        </p:spPr>
        <p:txBody>
          <a:bodyPr>
            <a:normAutofit/>
          </a:bodyPr>
          <a:lstStyle/>
          <a:p>
            <a:pPr marL="690372" lvl="1" indent="-571500">
              <a:spcBef>
                <a:spcPts val="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</a:pPr>
            <a:r>
              <a:rPr lang="hr-HR" sz="2400" dirty="0"/>
              <a:t>Sapunske opere (sapunice)</a:t>
            </a:r>
          </a:p>
          <a:p>
            <a:pPr marL="461772" lvl="1" indent="-342900">
              <a:spcBef>
                <a:spcPts val="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</a:pPr>
            <a:endParaRPr lang="hr-HR" sz="1100" dirty="0"/>
          </a:p>
          <a:p>
            <a:pPr marL="690372" lvl="1" indent="-571500">
              <a:spcBef>
                <a:spcPts val="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</a:pPr>
            <a:r>
              <a:rPr lang="hr-HR" sz="2400" dirty="0"/>
              <a:t>Telenovele</a:t>
            </a:r>
          </a:p>
          <a:p>
            <a:pPr marL="118872" lvl="1" indent="0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r>
              <a:rPr lang="hr-HR" sz="1800" dirty="0"/>
              <a:t> </a:t>
            </a:r>
          </a:p>
          <a:p>
            <a:pPr marL="690372" lvl="1" indent="-571500">
              <a:spcBef>
                <a:spcPts val="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</a:pPr>
            <a:r>
              <a:rPr lang="hr-HR" sz="2400" dirty="0"/>
              <a:t>Sitkom (komedija situacije)</a:t>
            </a:r>
          </a:p>
          <a:p>
            <a:pPr marL="461772" lvl="1" indent="-342900">
              <a:spcBef>
                <a:spcPts val="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</a:pPr>
            <a:endParaRPr lang="hr-HR" sz="1100" dirty="0"/>
          </a:p>
          <a:p>
            <a:pPr marL="690372" lvl="1" indent="-571500">
              <a:spcBef>
                <a:spcPts val="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</a:pPr>
            <a:r>
              <a:rPr lang="hr-HR" sz="2400" dirty="0"/>
              <a:t>Kviz</a:t>
            </a:r>
          </a:p>
          <a:p>
            <a:pPr marL="461772" lvl="1" indent="-342900">
              <a:spcBef>
                <a:spcPts val="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</a:pPr>
            <a:endParaRPr lang="hr-HR" sz="1100" dirty="0"/>
          </a:p>
          <a:p>
            <a:pPr marL="690372" lvl="1" indent="-571500">
              <a:spcBef>
                <a:spcPts val="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</a:pPr>
            <a:r>
              <a:rPr lang="hr-HR" sz="2400" dirty="0"/>
              <a:t>Tematske serije</a:t>
            </a:r>
          </a:p>
          <a:p>
            <a:pPr marL="118872" lvl="1" indent="0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hr-HR" sz="1100" dirty="0"/>
          </a:p>
          <a:p>
            <a:pPr marL="690372" lvl="1" indent="-571500">
              <a:spcBef>
                <a:spcPts val="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</a:pPr>
            <a:r>
              <a:rPr lang="hr-HR" sz="2400" dirty="0"/>
              <a:t>Vesti</a:t>
            </a:r>
          </a:p>
          <a:p>
            <a:pPr marL="461772" lvl="1" indent="-342900">
              <a:spcBef>
                <a:spcPts val="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</a:pPr>
            <a:endParaRPr lang="hr-HR" sz="1100" dirty="0"/>
          </a:p>
          <a:p>
            <a:pPr marL="690372" lvl="1" indent="-571500">
              <a:spcBef>
                <a:spcPts val="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</a:pPr>
            <a:r>
              <a:rPr lang="hr-HR" sz="2400" dirty="0"/>
              <a:t>Dokumentarni program</a:t>
            </a:r>
          </a:p>
          <a:p>
            <a:pPr marL="461772" lvl="1" indent="-342900">
              <a:spcBef>
                <a:spcPts val="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</a:pPr>
            <a:endParaRPr lang="hr-HR" sz="1100" dirty="0"/>
          </a:p>
          <a:p>
            <a:pPr marL="690372" lvl="1" indent="-571500">
              <a:spcBef>
                <a:spcPts val="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</a:pPr>
            <a:r>
              <a:rPr lang="hr-HR" sz="2400" dirty="0"/>
              <a:t>Reality show </a:t>
            </a:r>
          </a:p>
          <a:p>
            <a:pPr marL="461772" lvl="1" indent="-342900">
              <a:spcBef>
                <a:spcPts val="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</a:pPr>
            <a:endParaRPr lang="hr-HR" sz="1100" dirty="0"/>
          </a:p>
          <a:p>
            <a:pPr marL="690372" lvl="1" indent="-571500">
              <a:spcBef>
                <a:spcPts val="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</a:pPr>
            <a:r>
              <a:rPr lang="hr-HR" sz="2400" dirty="0"/>
              <a:t>TV  drama, TV film, talk show</a:t>
            </a:r>
            <a:endParaRPr lang="en-US" sz="2400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77860" y="2877871"/>
            <a:ext cx="4971335" cy="253538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77859" y="2306996"/>
            <a:ext cx="5080621" cy="338708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59227" y="2379605"/>
            <a:ext cx="5282300" cy="314737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58328" y="2564256"/>
            <a:ext cx="5245617" cy="295066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15436" y="1875319"/>
            <a:ext cx="4320604" cy="4320604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11410" y="1848344"/>
            <a:ext cx="4546202" cy="4546202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22457" y="2516470"/>
            <a:ext cx="5438719" cy="3045683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7207" y="1752600"/>
            <a:ext cx="4662771" cy="4648200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53782" y="2231080"/>
            <a:ext cx="4944349" cy="3613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6087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4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3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Tipovi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0"/>
            <a:ext cx="11963400" cy="5257800"/>
          </a:xfrm>
        </p:spPr>
        <p:txBody>
          <a:bodyPr>
            <a:normAutofit/>
          </a:bodyPr>
          <a:lstStyle/>
          <a:p>
            <a:pPr marL="690372" lvl="1" indent="-571500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/>
              <a:t>Javni medijski servis</a:t>
            </a:r>
          </a:p>
          <a:p>
            <a:pPr marL="461772" lvl="1" indent="-342900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endParaRPr lang="hr-HR" sz="1800" dirty="0"/>
          </a:p>
          <a:p>
            <a:pPr marL="690372" lvl="1" indent="-571500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/>
              <a:t>Komercijalna TV</a:t>
            </a:r>
          </a:p>
          <a:p>
            <a:pPr marL="118872" lvl="1" indent="0">
              <a:spcBef>
                <a:spcPts val="0"/>
              </a:spcBef>
              <a:buClrTx/>
              <a:buSzPct val="80000"/>
              <a:buNone/>
            </a:pPr>
            <a:endParaRPr lang="hr-HR" sz="1800" dirty="0"/>
          </a:p>
          <a:p>
            <a:pPr marL="690372" lvl="1" indent="-571500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/>
              <a:t>Satelitska TV</a:t>
            </a:r>
          </a:p>
          <a:p>
            <a:pPr marL="461772" lvl="1" indent="-342900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endParaRPr lang="hr-HR" sz="1800" dirty="0"/>
          </a:p>
          <a:p>
            <a:pPr marL="690372" lvl="1" indent="-571500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/>
              <a:t>Kablovsko distributivni sistem</a:t>
            </a:r>
          </a:p>
          <a:p>
            <a:pPr marL="461772" lvl="1" indent="-342900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endParaRPr lang="hr-HR" sz="1800" dirty="0"/>
          </a:p>
          <a:p>
            <a:pPr marL="690372" lvl="1" indent="-571500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/>
              <a:t>Kablovska TV</a:t>
            </a:r>
          </a:p>
          <a:p>
            <a:pPr marL="690372" lvl="1" indent="-571500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endParaRPr lang="hr-HR" sz="1800" dirty="0"/>
          </a:p>
          <a:p>
            <a:pPr marL="690372" lvl="1" indent="-571500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/>
              <a:t>Interaktivna TV</a:t>
            </a:r>
          </a:p>
          <a:p>
            <a:pPr marL="690372" lvl="1" indent="-571500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endParaRPr lang="hr-HR" sz="1800" dirty="0"/>
          </a:p>
          <a:p>
            <a:pPr marL="690372" lvl="1" indent="-571500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/>
              <a:t>Digitalna TV</a:t>
            </a:r>
          </a:p>
          <a:p>
            <a:pPr marL="690372" lvl="1" indent="-571500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endParaRPr lang="hr-HR" sz="1800" dirty="0"/>
          </a:p>
          <a:p>
            <a:pPr marL="690372" lvl="1" indent="-571500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/>
              <a:t>TV visoke definicije (HDTV)</a:t>
            </a:r>
          </a:p>
          <a:p>
            <a:pPr marL="690372" lvl="1" indent="-571500"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05600" y="2916624"/>
            <a:ext cx="3925875" cy="24262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05601" y="2820441"/>
            <a:ext cx="4105211" cy="2795286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15074" y="2392193"/>
            <a:ext cx="4584737" cy="366778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91274" y="1651743"/>
            <a:ext cx="4397605" cy="497765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22142" y="2240851"/>
            <a:ext cx="5304124" cy="3890982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33238" y="2399980"/>
            <a:ext cx="5276871" cy="3546058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46250" y="2175582"/>
            <a:ext cx="5299527" cy="3974645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30946" y="2517334"/>
            <a:ext cx="5402477" cy="3233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482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>
            <a:no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TV programiranje i istraživanje gledanosti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1963400" cy="5257800"/>
          </a:xfrm>
        </p:spPr>
        <p:txBody>
          <a:bodyPr>
            <a:normAutofit/>
          </a:bodyPr>
          <a:lstStyle/>
          <a:p>
            <a:pPr marL="690372" lvl="1" indent="-571500"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hr-HR" sz="2000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dirty="0"/>
              <a:t> </a:t>
            </a: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90372" lvl="1" indent="-571500"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hr-HR" sz="2000" b="1" dirty="0"/>
          </a:p>
          <a:p>
            <a:pPr marL="690372" lvl="1" indent="-571500"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hr-HR" sz="2000" b="1" dirty="0"/>
          </a:p>
          <a:p>
            <a:pPr marL="690372" lvl="1" indent="-571500"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hr-HR" sz="2000" b="1" dirty="0"/>
          </a:p>
          <a:p>
            <a:pPr marL="690372" lvl="1" indent="-571500"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5000" y="1600200"/>
            <a:ext cx="3033074" cy="25146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1830" y="1652065"/>
            <a:ext cx="4843273" cy="22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4346880"/>
            <a:ext cx="3458886" cy="2358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4267200"/>
            <a:ext cx="4313238" cy="24882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02691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Predispitni bodovi 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7" name="Content Placeholder 3">
            <a:extLst>
              <a:ext uri="{FF2B5EF4-FFF2-40B4-BE49-F238E27FC236}">
                <a16:creationId xmlns:a16="http://schemas.microsoft.com/office/drawing/2014/main" id="{225CE625-C175-9DFA-B722-1E66A8F486E7}"/>
              </a:ext>
            </a:extLst>
          </p:cNvPr>
          <p:cNvGraphicFramePr>
            <a:graphicFrameLocks/>
          </p:cNvGraphicFramePr>
          <p:nvPr/>
        </p:nvGraphicFramePr>
        <p:xfrm>
          <a:off x="1644650" y="1524000"/>
          <a:ext cx="89027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9A28DDE3-8244-708A-1D32-BFF2664DA1B7}"/>
              </a:ext>
            </a:extLst>
          </p:cNvPr>
          <p:cNvSpPr txBox="1"/>
          <p:nvPr/>
        </p:nvSpPr>
        <p:spPr>
          <a:xfrm>
            <a:off x="2316480" y="1980845"/>
            <a:ext cx="16764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usmeni ispit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FBDFFC6-A169-35AC-7563-C24FC6DD6C60}"/>
              </a:ext>
            </a:extLst>
          </p:cNvPr>
          <p:cNvSpPr/>
          <p:nvPr/>
        </p:nvSpPr>
        <p:spPr>
          <a:xfrm>
            <a:off x="2133600" y="2114074"/>
            <a:ext cx="152400" cy="164427"/>
          </a:xfrm>
          <a:prstGeom prst="rect">
            <a:avLst/>
          </a:prstGeom>
          <a:solidFill>
            <a:srgbClr val="FF0000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AF79694-E45F-7428-20AB-44CB81059BB2}"/>
              </a:ext>
            </a:extLst>
          </p:cNvPr>
          <p:cNvSpPr txBox="1"/>
          <p:nvPr/>
        </p:nvSpPr>
        <p:spPr>
          <a:xfrm>
            <a:off x="4373880" y="1980843"/>
            <a:ext cx="3048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seminarski/kolokvijum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16689C2-9A01-6A45-72BE-238DA767AEA7}"/>
              </a:ext>
            </a:extLst>
          </p:cNvPr>
          <p:cNvSpPr/>
          <p:nvPr/>
        </p:nvSpPr>
        <p:spPr>
          <a:xfrm>
            <a:off x="4236720" y="2140744"/>
            <a:ext cx="152400" cy="164427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1987EC-76C4-AAC7-CF84-FA2ED08F7555}"/>
              </a:ext>
            </a:extLst>
          </p:cNvPr>
          <p:cNvSpPr txBox="1"/>
          <p:nvPr/>
        </p:nvSpPr>
        <p:spPr>
          <a:xfrm>
            <a:off x="7425690" y="1980843"/>
            <a:ext cx="149098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predavanja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248F232-8BA3-57E3-E4AC-8FB1C9CAFC14}"/>
              </a:ext>
            </a:extLst>
          </p:cNvPr>
          <p:cNvSpPr/>
          <p:nvPr/>
        </p:nvSpPr>
        <p:spPr>
          <a:xfrm>
            <a:off x="7271385" y="2140744"/>
            <a:ext cx="152400" cy="164427"/>
          </a:xfrm>
          <a:prstGeom prst="rect">
            <a:avLst/>
          </a:prstGeom>
          <a:solidFill>
            <a:srgbClr val="00B0F0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9B807F0-639A-2369-6012-EF08FBD5ED4D}"/>
              </a:ext>
            </a:extLst>
          </p:cNvPr>
          <p:cNvSpPr/>
          <p:nvPr/>
        </p:nvSpPr>
        <p:spPr>
          <a:xfrm>
            <a:off x="9067800" y="2174541"/>
            <a:ext cx="152400" cy="16442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5179C47-09BF-C26C-01F8-0064A3516516}"/>
              </a:ext>
            </a:extLst>
          </p:cNvPr>
          <p:cNvSpPr txBox="1"/>
          <p:nvPr/>
        </p:nvSpPr>
        <p:spPr>
          <a:xfrm>
            <a:off x="9239885" y="2007513"/>
            <a:ext cx="97091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zadaci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57498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 uiExpand="1">
        <p:bldSub>
          <a:bldChart bld="category"/>
        </p:bldSub>
      </p:bldGraphic>
      <p:bldP spid="12" grpId="0"/>
      <p:bldP spid="13" grpId="0" animBg="1"/>
      <p:bldP spid="14" grpId="0"/>
      <p:bldP spid="15" grpId="0" animBg="1"/>
      <p:bldP spid="16" grpId="0"/>
      <p:bldP spid="17" grpId="0" animBg="1"/>
      <p:bldP spid="18" grpId="0" animBg="1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/>
          <a:lstStyle/>
          <a:p>
            <a:r>
              <a:rPr lang="sr-Latn-RS" sz="3600" dirty="0">
                <a:solidFill>
                  <a:srgbClr val="5A6378">
                    <a:lumMod val="20000"/>
                    <a:lumOff val="80000"/>
                  </a:srgbClr>
                </a:solidFill>
              </a:rPr>
              <a:t>Tabela bodova i ocena</a:t>
            </a:r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620" y="1483854"/>
            <a:ext cx="10575359" cy="3180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2374" y="4781070"/>
            <a:ext cx="3127252" cy="2000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31439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/>
          <a:lstStyle/>
          <a:p>
            <a:r>
              <a:rPr lang="sr-Latn-RS" sz="3600" dirty="0">
                <a:solidFill>
                  <a:srgbClr val="5A6378">
                    <a:lumMod val="20000"/>
                    <a:lumOff val="80000"/>
                  </a:srgbClr>
                </a:solidFill>
              </a:rPr>
              <a:t>Prisustvo na času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76200" y="1544187"/>
            <a:ext cx="11963400" cy="5692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73075" marR="0" lvl="0" indent="-2857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1 prisustvo predavanju = 1 bod</a:t>
            </a:r>
          </a:p>
          <a:p>
            <a:pPr marL="187325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r-Latn-RS" sz="105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473075" marR="0" lvl="0" indent="-2857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 </a:t>
            </a: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kašnjenje na predavanje </a:t>
            </a: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vodi se kao </a:t>
            </a: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neopravdani izostanak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457200" marR="0" lvl="0" indent="-179705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342900" marR="0" lvl="0" indent="-2540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/>
              <a:buChar char=""/>
              <a:tabLst/>
              <a:defRPr/>
            </a:pPr>
            <a:r>
              <a:rPr kumimoji="0" lang="sr-Latn-RS" sz="24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dozvoljena 3 neopravdana</a:t>
            </a: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 po semestru </a:t>
            </a: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/>
              <a:buChar char=""/>
              <a:tabLst/>
              <a:defRPr/>
            </a:pPr>
            <a:endParaRPr kumimoji="0" lang="sr-Latn-R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342900" marR="0" lvl="0" indent="-2540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/>
              <a:buChar char=""/>
              <a:tabLst/>
              <a:defRPr/>
            </a:pPr>
            <a:r>
              <a:rPr kumimoji="0" lang="sr-Latn-RS" sz="24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svaki naredni neopravdani izostanak </a:t>
            </a: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vrednuje se sa </a:t>
            </a:r>
            <a:r>
              <a:rPr kumimoji="0" lang="sr-Latn-RS" sz="2400" b="1" i="0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1 negativnim</a:t>
            </a: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 bodom (-1)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          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285750" marR="0" lvl="0" indent="-28575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opravdani izostanak definiše predmetni profesor na osnovu informacije od strane studenta o pojedinačnom izostanku </a:t>
            </a:r>
            <a:r>
              <a:rPr kumimoji="0" lang="sr-Latn-R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(ne oseća se dobro, ima lekarski kontrolni pregled, smrtni slučaj u porodici ...)</a:t>
            </a:r>
            <a:endParaRPr kumimoji="0" lang="sr-Latn-R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285750" marR="0" lvl="0" indent="-285750" algn="l" defTabSz="914400" rtl="0" eaLnBrk="1" fontAlgn="auto" latinLnBrk="0" hangingPunct="1">
              <a:spcBef>
                <a:spcPts val="0"/>
              </a:spcBef>
              <a:spcAft>
                <a:spcPts val="100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opravdani izostanak od više dana student reguliše dostavljanjem pisanog opravdanja predstavniku katedre PUM koji potom obaveštava sve profesore </a:t>
            </a:r>
            <a:r>
              <a:rPr kumimoji="0" lang="sr-Latn-RS" sz="24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matičnih predmeta</a:t>
            </a:r>
          </a:p>
          <a:p>
            <a:pPr marL="563245" marR="0" lvl="0" indent="-2857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1 opravdani izostanak = 0 bodova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457200" marR="0" lvl="0" indent="-179705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457200" marR="0" lvl="0" indent="-179705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 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193648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C8A344-0FA4-1C00-5304-DAABBA694E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18F29A-2311-C85A-824A-4322F40518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/>
          <a:lstStyle/>
          <a:p>
            <a:r>
              <a:rPr lang="sr-Latn-RS" sz="3600" dirty="0">
                <a:solidFill>
                  <a:srgbClr val="5A6378">
                    <a:lumMod val="20000"/>
                    <a:lumOff val="80000"/>
                  </a:srgbClr>
                </a:solidFill>
              </a:rPr>
              <a:t>Prisustvo na času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15F7C0B-FBCC-719B-6679-FE8142E5D10A}"/>
              </a:ext>
            </a:extLst>
          </p:cNvPr>
          <p:cNvSpPr/>
          <p:nvPr/>
        </p:nvSpPr>
        <p:spPr>
          <a:xfrm>
            <a:off x="76200" y="1544187"/>
            <a:ext cx="11963400" cy="37369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73075" marR="0" lvl="0" indent="-2857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sr-Latn-RS" sz="2400" b="1" i="1" dirty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>ZABRANJENO KORIŠĆENJE MOBILNIH TELEFONA TOKOM PREDAVANJA</a:t>
            </a:r>
            <a:endParaRPr kumimoji="0" lang="sr-Latn-RS" sz="2400" b="1" i="1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187325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r-Latn-RS" sz="105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187325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sr-Latn-RS" sz="1050" b="1" i="1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marL="473075" marR="0" lvl="0" indent="-2857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 </a:t>
            </a:r>
            <a:r>
              <a:rPr lang="sr-Latn-RS" sz="2400" b="1" i="1" dirty="0">
                <a:latin typeface="Calibri"/>
                <a:ea typeface="Calibri"/>
                <a:cs typeface="Times New Roman"/>
              </a:rPr>
              <a:t>student koji koristi mobilni telefon za vreme časa  </a:t>
            </a:r>
          </a:p>
          <a:p>
            <a:pPr marL="187325" marR="0" lvl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sr-Latn-RS" sz="2400" b="1" i="1" dirty="0">
                <a:latin typeface="Calibri"/>
                <a:ea typeface="Calibri"/>
                <a:cs typeface="Times New Roman"/>
              </a:rPr>
              <a:t>    </a:t>
            </a:r>
            <a:r>
              <a:rPr lang="sr-Latn-RS" sz="2400" b="1" i="1" dirty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>biće udaljen </a:t>
            </a:r>
            <a:r>
              <a:rPr lang="sr-Latn-RS" sz="2400" b="1" i="1" dirty="0">
                <a:latin typeface="Calibri"/>
                <a:ea typeface="Calibri"/>
                <a:cs typeface="Times New Roman"/>
              </a:rPr>
              <a:t>posle prve opomene, </a:t>
            </a:r>
          </a:p>
          <a:p>
            <a:pPr marL="187325" marR="0" lvl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sr-Latn-RS" sz="2400" b="1" i="1" dirty="0">
                <a:latin typeface="Calibri"/>
                <a:ea typeface="Calibri"/>
                <a:cs typeface="Times New Roman"/>
              </a:rPr>
              <a:t>   ili se </a:t>
            </a:r>
            <a:r>
              <a:rPr lang="sr-Latn-RS" sz="2400" b="1" i="1" dirty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>obustavlja predavanje 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457200" marR="0" lvl="0" indent="-179705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/>
              <a:buChar char=""/>
              <a:tabLst/>
              <a:defRPr/>
            </a:pPr>
            <a:endParaRPr kumimoji="0" lang="sr-Latn-R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          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457200" marR="0" lvl="0" indent="-179705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457200" marR="0" lvl="0" indent="-179705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 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4D82F89-9ED7-E42A-DB28-92BECCECBE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1400" y="2514600"/>
            <a:ext cx="4108561" cy="4108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2882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5" presetClass="entr" presetSubtype="0" repeatCount="200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Overr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3_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Module">
    <a:dk1>
      <a:sysClr val="windowText" lastClr="000000"/>
    </a:dk1>
    <a:lt1>
      <a:sysClr val="window" lastClr="FFFFFF"/>
    </a:lt1>
    <a:dk2>
      <a:srgbClr val="5A6378"/>
    </a:dk2>
    <a:lt2>
      <a:srgbClr val="D4D4D6"/>
    </a:lt2>
    <a:accent1>
      <a:srgbClr val="F0AD00"/>
    </a:accent1>
    <a:accent2>
      <a:srgbClr val="60B5CC"/>
    </a:accent2>
    <a:accent3>
      <a:srgbClr val="E66C7D"/>
    </a:accent3>
    <a:accent4>
      <a:srgbClr val="6BB76D"/>
    </a:accent4>
    <a:accent5>
      <a:srgbClr val="E88651"/>
    </a:accent5>
    <a:accent6>
      <a:srgbClr val="C64847"/>
    </a:accent6>
    <a:hlink>
      <a:srgbClr val="168BBA"/>
    </a:hlink>
    <a:folHlink>
      <a:srgbClr val="680000"/>
    </a:folHlink>
  </a:clrScheme>
  <a:fontScheme name="Module">
    <a:majorFont>
      <a:latin typeface="Corbel"/>
      <a:ea typeface=""/>
      <a:cs typeface=""/>
      <a:font script="Jpan" typeface="HGｺﾞｼｯｸM"/>
      <a:font script="Hang" typeface="HY엽서L"/>
      <a:font script="Hans" typeface="华文楷体"/>
      <a:font script="Hant" typeface="新細明體"/>
      <a:font script="Arab" typeface="Tahoma"/>
      <a:font script="Hebr" typeface="Miriam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ajorFont>
    <a:minorFont>
      <a:latin typeface="Corbel"/>
      <a:ea typeface=""/>
      <a:cs typeface=""/>
      <a:font script="Jpan" typeface="HGｺﾞｼｯｸM"/>
      <a:font script="Hang" typeface="HY엽서L"/>
      <a:font script="Hans" typeface="华文楷体"/>
      <a:font script="Hant" typeface="新細明體"/>
      <a:font script="Arab" typeface="Tahoma"/>
      <a:font script="Hebr" typeface="Miriam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Modul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47500"/>
              <a:satMod val="137000"/>
            </a:schemeClr>
          </a:gs>
          <a:gs pos="55000">
            <a:schemeClr val="phClr">
              <a:shade val="69000"/>
              <a:satMod val="137000"/>
            </a:schemeClr>
          </a:gs>
          <a:gs pos="100000">
            <a:schemeClr val="phClr">
              <a:shade val="98000"/>
              <a:satMod val="137000"/>
            </a:schemeClr>
          </a:gs>
        </a:gsLst>
        <a:lin ang="16200000" scaled="0"/>
      </a:gradFill>
    </a:fillStyleLst>
    <a:lnStyleLst>
      <a:ln w="6350" cap="rnd" cmpd="sng" algn="ctr">
        <a:solidFill>
          <a:schemeClr val="phClr">
            <a:shade val="95000"/>
            <a:satMod val="105000"/>
          </a:schemeClr>
        </a:solidFill>
        <a:prstDash val="solid"/>
      </a:ln>
      <a:ln w="48000" cap="flat" cmpd="thickThin" algn="ctr">
        <a:solidFill>
          <a:schemeClr val="phClr"/>
        </a:solidFill>
        <a:prstDash val="solid"/>
      </a:ln>
      <a:ln w="48500" cap="flat" cmpd="thickThin" algn="ctr">
        <a:solidFill>
          <a:schemeClr val="phClr"/>
        </a:solidFill>
        <a:prstDash val="solid"/>
      </a:ln>
    </a:lnStyleLst>
    <a:effectStyleLst>
      <a:effectStyle>
        <a:effectLst>
          <a:outerShdw blurRad="45000" dist="25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39000" dist="254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1800000"/>
          </a:lightRig>
        </a:scene3d>
        <a:sp3d prstMaterial="matte">
          <a:bevelT h="200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8000"/>
              <a:satMod val="300000"/>
            </a:schemeClr>
          </a:gs>
          <a:gs pos="12000">
            <a:schemeClr val="phClr">
              <a:tint val="48000"/>
              <a:satMod val="300000"/>
            </a:schemeClr>
          </a:gs>
          <a:gs pos="20000">
            <a:schemeClr val="phClr">
              <a:tint val="49000"/>
              <a:satMod val="300000"/>
            </a:schemeClr>
          </a:gs>
          <a:gs pos="100000">
            <a:schemeClr val="phClr">
              <a:shade val="30000"/>
            </a:schemeClr>
          </a:gs>
        </a:gsLst>
        <a:path path="circle">
          <a:fillToRect l="10000" t="-25000" r="10000" b="125000"/>
        </a:path>
      </a:gradFill>
      <a:blipFill>
        <a:blip xmlns:r="http://schemas.openxmlformats.org/officeDocument/2006/relationships" r:embed="rId1">
          <a:duotone>
            <a:schemeClr val="phClr">
              <a:shade val="75000"/>
              <a:satMod val="105000"/>
            </a:schemeClr>
            <a:schemeClr val="phClr">
              <a:tint val="95000"/>
              <a:satMod val="105000"/>
            </a:schemeClr>
          </a:duotone>
        </a:blip>
        <a:tile tx="0" ty="0" sx="38000" sy="38000" flip="none" algn="tl"/>
      </a:blip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2107</TotalTime>
  <Words>981</Words>
  <Application>Microsoft Office PowerPoint</Application>
  <PresentationFormat>Widescreen</PresentationFormat>
  <Paragraphs>305</Paragraphs>
  <Slides>23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23</vt:i4>
      </vt:variant>
    </vt:vector>
  </HeadingPairs>
  <TitlesOfParts>
    <vt:vector size="33" baseType="lpstr">
      <vt:lpstr>Arial</vt:lpstr>
      <vt:lpstr>Calibri</vt:lpstr>
      <vt:lpstr>Corbel</vt:lpstr>
      <vt:lpstr>Symbol</vt:lpstr>
      <vt:lpstr>Times New Roman</vt:lpstr>
      <vt:lpstr>Wingdings</vt:lpstr>
      <vt:lpstr>Wingdings 2</vt:lpstr>
      <vt:lpstr>Wingdings 3</vt:lpstr>
      <vt:lpstr>Module</vt:lpstr>
      <vt:lpstr>3_Module</vt:lpstr>
      <vt:lpstr>PowerPoint Presentation</vt:lpstr>
      <vt:lpstr>O predmetu ...</vt:lpstr>
      <vt:lpstr>TV žanrovi</vt:lpstr>
      <vt:lpstr>Tipovi TV</vt:lpstr>
      <vt:lpstr>TV programiranje i istraživanje gledanosti</vt:lpstr>
      <vt:lpstr>Predispitni bodovi </vt:lpstr>
      <vt:lpstr>Tabela bodova i ocena</vt:lpstr>
      <vt:lpstr>Prisustvo na času</vt:lpstr>
      <vt:lpstr>Prisustvo na času</vt:lpstr>
      <vt:lpstr>Predaja seminarskih radova / kolokvijuma</vt:lpstr>
      <vt:lpstr>Izrada mesečnih zadataka</vt:lpstr>
      <vt:lpstr>Predispitne obaveze</vt:lpstr>
      <vt:lpstr>Predispitne obaveze</vt:lpstr>
      <vt:lpstr>Predispitne obaveze</vt:lpstr>
      <vt:lpstr>Predispitne obaveze</vt:lpstr>
      <vt:lpstr>www.tvprodukcija.com</vt:lpstr>
      <vt:lpstr>www.tvprodukcija.com</vt:lpstr>
      <vt:lpstr>www.tvprodukcija.com</vt:lpstr>
      <vt:lpstr>TV žanrovi</vt:lpstr>
      <vt:lpstr>TV žanrovi</vt:lpstr>
      <vt:lpstr>TV žanrovi</vt:lpstr>
      <vt:lpstr>TV žanrovi</vt:lpstr>
      <vt:lpstr>TV žanrovi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VESTI</dc:title>
  <dc:creator>Pixi</dc:creator>
  <cp:lastModifiedBy>Predrag Kajganić</cp:lastModifiedBy>
  <cp:revision>488</cp:revision>
  <dcterms:created xsi:type="dcterms:W3CDTF">2006-08-16T00:00:00Z</dcterms:created>
  <dcterms:modified xsi:type="dcterms:W3CDTF">2026-02-21T13:46:50Z</dcterms:modified>
</cp:coreProperties>
</file>